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8" r:id="rId5"/>
    <p:sldId id="266" r:id="rId6"/>
    <p:sldId id="269" r:id="rId7"/>
    <p:sldId id="267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64" r:id="rId19"/>
    <p:sldId id="281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CD8"/>
    <a:srgbClr val="006600"/>
    <a:srgbClr val="0000FF"/>
    <a:srgbClr val="66FF33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3556C-FBD0-45EB-A0D9-0EA19EC47030}" type="datetimeFigureOut">
              <a:rPr lang="th-TH" smtClean="0"/>
              <a:pPr/>
              <a:t>01/04/56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B3C1-B205-4F22-837B-C91B35057E8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rid.go.th/cover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8805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คำรับรองการปฏิบัติราชการ</a:t>
            </a:r>
            <a:endParaRPr lang="th-TH" sz="4400" b="1" dirty="0"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57496"/>
            <a:ext cx="91440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latin typeface="Arial" pitchFamily="34" charset="0"/>
              </a:rPr>
              <a:t>ประจำปีงบประมาณ พ.ศ. ๒๕๕๖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643314"/>
            <a:ext cx="91440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chemeClr val="dk1"/>
                </a:solidFill>
                <a:latin typeface="Arial" pitchFamily="34" charset="0"/>
              </a:rPr>
              <a:t>โครงการชลประทานเลย</a:t>
            </a:r>
          </a:p>
        </p:txBody>
      </p:sp>
      <p:grpSp>
        <p:nvGrpSpPr>
          <p:cNvPr id="8" name="กลุ่ม 7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13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๓ ด้านประสิทธิภาพของการปฏิบัติราชการ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90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-๗ การก่อสร้างซ่อมแซมและปรับปรุง แล้วเสร็จตามแผนงาน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๑๒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ร้อยละของการซ่อมแซม และปรับปรุงอาคารชลประทานที่แล้วเสร็จตามแผนงาน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เป้าหมาย ๑ แห่ง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๗๕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เสร็จก่อน ๑๕ </a:t>
                      </a:r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กย.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เสร็จก่อน 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 </a:t>
                      </a:r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กย.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5332413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ฝงจ.ชป.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332413"/>
            <a:ext cx="5715040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บท.คป.</a:t>
            </a:r>
            <a:r>
              <a:rPr lang="th-TH" b="1" dirty="0" smtClean="0"/>
              <a:t>,</a:t>
            </a:r>
            <a:r>
              <a:rPr lang="th-TH" b="1" dirty="0" err="1" smtClean="0"/>
              <a:t>ฝจน.</a:t>
            </a:r>
            <a:r>
              <a:rPr lang="th-TH" b="1" dirty="0" smtClean="0"/>
              <a:t>,</a:t>
            </a:r>
            <a:r>
              <a:rPr lang="th-TH" b="1" dirty="0" err="1" smtClean="0"/>
              <a:t>ฝชก.</a:t>
            </a:r>
            <a:r>
              <a:rPr lang="th-TH" b="1" dirty="0" smtClean="0"/>
              <a:t>,</a:t>
            </a:r>
            <a:r>
              <a:rPr lang="th-TH" b="1" dirty="0" err="1" smtClean="0"/>
              <a:t>ฝสบ.</a:t>
            </a:r>
            <a:r>
              <a:rPr lang="th-TH" b="1" dirty="0" smtClean="0"/>
              <a:t>๑,</a:t>
            </a:r>
            <a:r>
              <a:rPr lang="th-TH" b="1" dirty="0" err="1" smtClean="0"/>
              <a:t>ฝสบ.</a:t>
            </a:r>
            <a:r>
              <a:rPr lang="th-TH" b="1" dirty="0" smtClean="0"/>
              <a:t>๒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500570"/>
            <a:ext cx="9144000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อาคารที่ทำการโครงการชลประทานเลย จำนวน ๑ แห่ง</a:t>
            </a:r>
            <a:endParaRPr lang="th-TH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327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-๙ ประชาชน ชุมชน และหน่วยงานที่เกี่ยวข้องมีส่วนร่วม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๑๗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จำนวนครั้งที่ดำเนินการจัดมวลชนสัมพันธ์ในระยะวางโครงการก่อนการก่อสร้างและระหว่างก่อสร้างที่แล้วเสร็จตามแผนงาน เป้าหมาย ๑ ครั้ง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5475289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ฝงส.ชป.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00430" y="5475289"/>
            <a:ext cx="5596298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ฝสน.คป.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๔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857760"/>
            <a:ext cx="9144000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สถานีสูบน้ำด้วยไฟฟ้าบ้านขอนแดง</a:t>
            </a:r>
            <a:endParaRPr lang="th-TH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-32" y="785794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๓ ด้านประสิทธิภาพของการปฏิบัติราชการ (ต่อ)</a:t>
            </a:r>
            <a:endParaRPr lang="th-TH" sz="4400" b="1" dirty="0">
              <a:latin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๓ ด้านประสิทธิภาพของการปฏิบัติราชการ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90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-๙ ประชาชน ชุมชน และหน่วยงานที่เกี่ยวข้องมีส่วนร่วม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๑๘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ร้อยละของจำนวนกลุ่มผู้ใช้น้ำพื้นฐานที่มีการจัดตั้งกลุ่มผู้ใช้น้ำพื้นฐานแล้วเสร็จตามแผนงาน เป้าหมาย 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  ๒ กลุ่มผู้ใช้น้ำพื้นฐาน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0" y="5143512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ฝชน.ชป.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43240" y="5143512"/>
            <a:ext cx="5929322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</a:t>
            </a:r>
            <a:r>
              <a:rPr lang="th-TH" b="1" dirty="0" smtClean="0"/>
              <a:t>๔ (ฝายห้วยโป่ง,ฝายห้วยกอก)</a:t>
            </a:r>
            <a:endParaRPr lang="th-TH" b="1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๓ ด้านประสิทธิภาพของการปฏิบัติราชการ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6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-๑๐ มีการประชาสัมพันธ์อย่างต่อเนื่องและทั่วถึง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๑๙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ร้อยละของจำนวนความถี่ในการเผยแพร่ประชาสัมพันธ์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เป้าหมาย จำนวน  ๘  ครั้ง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0" y="5000636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ฝชน.ชป.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33420" y="4325503"/>
            <a:ext cx="5596298" cy="2246769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	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จำนวน	     ๒  ครั้ง</a:t>
            </a:r>
          </a:p>
          <a:p>
            <a:r>
              <a:rPr lang="th-TH" b="1" dirty="0" smtClean="0"/>
              <a:t>		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๒ จำนวน      ๒  ครั้ง</a:t>
            </a:r>
          </a:p>
          <a:p>
            <a:r>
              <a:rPr lang="th-TH" b="1" dirty="0" smtClean="0"/>
              <a:t>		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๓ จำนวน      ๒  ครั้ง</a:t>
            </a:r>
          </a:p>
          <a:p>
            <a:r>
              <a:rPr lang="th-TH" b="1" dirty="0" smtClean="0"/>
              <a:t>		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๔ จำนวน      ๒  ครั้ง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๓ ด้านประสิทธิภาพของการปฏิบัติราชการ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363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316160">
                <a:tc rowSpan="2"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-๑๓ ระบบบริหารงานมีประสิทธิภาพ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๒๔.๑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ร้อยละของอัตราการเบิกจ่ายงบประมาณ 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       ( </a:t>
                      </a:r>
                      <a:r>
                        <a:rPr lang="th-TH" sz="2400" b="1" baseline="0" dirty="0" err="1" smtClean="0">
                          <a:solidFill>
                            <a:schemeClr val="bg1"/>
                          </a:solidFill>
                        </a:rPr>
                        <a:t>ไตรมาส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๒ )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๒๑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๒๓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๒๗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๒๙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31616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๒๔.๑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ร้อยละของอัตราการเบิกจ่ายงบประมาณ 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       ( </a:t>
                      </a:r>
                      <a:r>
                        <a:rPr lang="th-TH" sz="2400" b="1" baseline="0" dirty="0" err="1" smtClean="0">
                          <a:solidFill>
                            <a:schemeClr val="bg1"/>
                          </a:solidFill>
                        </a:rPr>
                        <a:t>ไตรมาส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๔ )</a:t>
                      </a:r>
                      <a:endParaRPr lang="th-TH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๗๘</a:t>
                      </a:r>
                      <a:endParaRPr lang="th-TH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๘๑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๘๔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๘๗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</a:p>
                  </a:txBody>
                  <a:tcPr marL="18000" marR="0" marT="36000" marB="3600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5332413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ฝงจ.ชป.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5332413"/>
            <a:ext cx="5596298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ทุกฝ่าย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๔ ด้านพัฒนาองค์กร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54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316160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-๑๔ บุคลากรมีสมรรถนะและขวัญกำลังใจในการทำงาน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๒๗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ร้อยละของบุคลากรที่พอใจต่อการปฏิบัติงาน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( ประเมินโดยสำนักบริหารทรัพยากรบุคคล )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๒๑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๒๓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๒๗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๒๙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8678" y="4401459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ฝบท.ชป.</a:t>
            </a:r>
            <a:r>
              <a:rPr lang="th-TH" b="1" dirty="0" smtClean="0"/>
              <a:t>๕</a:t>
            </a:r>
            <a:endParaRPr lang="th-TH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๔ ด้านพัฒนาองค์กร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54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316160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-๑๕ องค์กรมีการจัดการความรู้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๒๘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ค่าเฉลี่ยคะแนนการตรวจประเมินการจัดการความรู้ (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KMA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) (ประเมินโดยคณะกรรมการของกรม)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๑.๐๐-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๑.๕๐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๑๕๑-</a:t>
                      </a:r>
                    </a:p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๒.๐๐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๒.๐๑-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๒.๕๐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๒.๕๑-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๓.๐๐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๓.๐๑-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๕.๐๐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8678" y="4401459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ฝบท.ชป.</a:t>
            </a:r>
            <a:r>
              <a:rPr lang="th-TH" b="1" dirty="0" smtClean="0"/>
              <a:t>๕</a:t>
            </a:r>
            <a:endParaRPr lang="th-TH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๔ ด้านพัฒนาองค์กร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54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316160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-๑๖ มีระบบฐานข้อมูลและเทคโนโลยีสารสนเทศที่เหมาะสม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๒๙.๑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ร้อยละของการบันทึกข้อมูลในระบบติดตาม 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Online</a:t>
                      </a:r>
                      <a:r>
                        <a:rPr lang="en-US" sz="2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(ประเมินโดยกองแผนงาน)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๖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</a:p>
                  </a:txBody>
                  <a:tcPr marL="18000" marR="0" marT="36000" marB="3600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0" y="4401459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ฝงจ.ชป.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00430" y="4401459"/>
            <a:ext cx="5596298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บท.คป.</a:t>
            </a:r>
            <a:r>
              <a:rPr lang="th-TH" b="1" dirty="0" smtClean="0"/>
              <a:t>เลย,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</a:t>
            </a:r>
            <a:r>
              <a:rPr lang="en-US" b="1" dirty="0" smtClean="0"/>
              <a:t>-</a:t>
            </a:r>
            <a:r>
              <a:rPr lang="th-TH" b="1" dirty="0" smtClean="0"/>
              <a:t> ๔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7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solidFill>
            <a:srgbClr val="FA0CD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การรายงาน</a:t>
            </a:r>
            <a:endParaRPr lang="th-TH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/>
        </p:nvGraphicFramePr>
        <p:xfrm>
          <a:off x="1" y="1643050"/>
          <a:ext cx="9143999" cy="4000527"/>
        </p:xfrm>
        <a:graphic>
          <a:graphicData uri="http://schemas.openxmlformats.org/drawingml/2006/table">
            <a:tbl>
              <a:tblPr/>
              <a:tblGrid>
                <a:gridCol w="3143239"/>
                <a:gridCol w="667901"/>
                <a:gridCol w="583441"/>
                <a:gridCol w="583441"/>
                <a:gridCol w="583441"/>
                <a:gridCol w="583441"/>
                <a:gridCol w="583441"/>
                <a:gridCol w="2415654"/>
              </a:tblGrid>
              <a:tr h="6496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ตัวชี้วัด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น้ำหนัก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เป้าหมายเกณฑ์การให้คะแนน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latin typeface="TH SarabunPSK"/>
                        </a:rPr>
                        <a:t>ผลการดำเนินงาน</a:t>
                      </a:r>
                    </a:p>
                  </a:txBody>
                  <a:tcPr marL="6814" marR="6814" marT="6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6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ผลการปฏิบัติราชการ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%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๑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๒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๓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๔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๕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649659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sng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มิติที่ ๑  :  ด้านประสิทธิผลตามพันธกิจ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850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 err="1">
                          <a:solidFill>
                            <a:srgbClr val="000000"/>
                          </a:solidFill>
                          <a:latin typeface="TH SarabunPSK"/>
                        </a:rPr>
                        <a:t>ชป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๐๒:  จำนวนพื้นที่ชลประทานที่เพิ่มขึ้น 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๑๐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๔๐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๕๕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๗๐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๘๕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๑๐๐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>
                          <a:latin typeface="TH SarabunPSK"/>
                        </a:rPr>
                        <a:t>จำนวนพื้นที่ชลประทานที่เพิ่มขึ้น</a:t>
                      </a:r>
                    </a:p>
                  </a:txBody>
                  <a:tcPr marL="6814" marR="6814" marT="68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83850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/>
                        </a:rPr>
                        <a:t>ผลงาน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ร้อยละของพื้นที่ทั้งหมดตาม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>
                          <a:latin typeface="TH SarabunPSK"/>
                        </a:rPr>
                        <a:t> ................ ไร่  คิดเป็น............%</a:t>
                      </a:r>
                    </a:p>
                  </a:txBody>
                  <a:tcPr marL="6814" marR="6814" marT="68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3850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เป้าหมายรวม</a:t>
                      </a:r>
                      <a:r>
                        <a:rPr lang="th-TH" sz="2000" b="0" i="0" u="none" strike="noStrike" dirty="0" smtClean="0">
                          <a:solidFill>
                            <a:srgbClr val="000000"/>
                          </a:solidFill>
                          <a:latin typeface="TH SarabunPSK"/>
                        </a:rPr>
                        <a:t>..............๕,๐๐๐...............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/>
                        </a:rPr>
                        <a:t>ไร่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b="0" i="0" u="none" strike="noStrike" dirty="0">
                          <a:latin typeface="TH SarabunPSK"/>
                        </a:rPr>
                        <a:t> </a:t>
                      </a:r>
                    </a:p>
                  </a:txBody>
                  <a:tcPr marL="6814" marR="6814" marT="681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592933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000" b="1" dirty="0" smtClean="0"/>
              <a:t>ส่งภายในวันที่ ๕ ของทุกเดือน เริ่มตั้งแต่ ๕ </a:t>
            </a:r>
            <a:r>
              <a:rPr lang="th-TH" sz="4000" b="1" dirty="0" err="1" smtClean="0"/>
              <a:t>เมย.</a:t>
            </a:r>
            <a:r>
              <a:rPr lang="th-TH" sz="4000" b="1" dirty="0" smtClean="0"/>
              <a:t>- ๕ </a:t>
            </a:r>
            <a:r>
              <a:rPr lang="th-TH" sz="4000" b="1" dirty="0" err="1" smtClean="0"/>
              <a:t>ตค.</a:t>
            </a:r>
            <a:r>
              <a:rPr lang="th-TH" sz="4000" b="1" dirty="0" smtClean="0"/>
              <a:t> ๕๖</a:t>
            </a:r>
            <a:endParaRPr lang="th-TH" sz="4000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7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  <a:solidFill>
            <a:srgbClr val="FA0CD8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สรุป</a:t>
            </a:r>
            <a:endParaRPr lang="th-TH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214282" y="1669167"/>
          <a:ext cx="8786874" cy="471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279"/>
                <a:gridCol w="6104595"/>
              </a:tblGrid>
              <a:tr h="425504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ผู้รับผิดชอบ</a:t>
                      </a:r>
                      <a:endParaRPr lang="th-TH" sz="36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ตัวชี้วัดที่ </a:t>
                      </a:r>
                      <a:r>
                        <a:rPr lang="th-TH" sz="3600" dirty="0" err="1" smtClean="0"/>
                        <a:t>ชป.</a:t>
                      </a:r>
                      <a:endParaRPr lang="th-TH" sz="36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98731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ฝวศ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๐๒ ,๐๓ ,๐๗ ,๑๒ ,๒๔.๑ ,๒๔.๒ ,๒๙.๑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ฝจน.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๐๔ ,๐๕ ,๐๖ ,๐๙ ,๑๘ ,๑๙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h-TH" sz="32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ฝสน.</a:t>
                      </a:r>
                      <a:endParaRPr lang="th-TH" sz="32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๑๗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ฝสบ.</a:t>
                      </a:r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๑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๐๗ ,๑๙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ฝสบ.</a:t>
                      </a:r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๒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๐๗ ,</a:t>
                      </a:r>
                      <a:r>
                        <a:rPr lang="th-TH" sz="3200" b="1" baseline="0" dirty="0" smtClean="0">
                          <a:solidFill>
                            <a:srgbClr val="002060"/>
                          </a:solidFill>
                        </a:rPr>
                        <a:t>๑๙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ฝสบ.</a:t>
                      </a:r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๓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๐๗ ,๑๙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5504">
                <a:tc>
                  <a:txBody>
                    <a:bodyPr/>
                    <a:lstStyle/>
                    <a:p>
                      <a:r>
                        <a:rPr lang="th-TH" sz="3200" b="1" dirty="0" err="1" smtClean="0">
                          <a:solidFill>
                            <a:srgbClr val="002060"/>
                          </a:solidFill>
                        </a:rPr>
                        <a:t>ฝสบ.</a:t>
                      </a:r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๔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rgbClr val="002060"/>
                          </a:solidFill>
                        </a:rPr>
                        <a:t>๐๗ ,๑๘ ,๑๙</a:t>
                      </a:r>
                      <a:endParaRPr lang="th-TH" sz="3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1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7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4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๔ มิติ ๑๒ เป้าประสงค์ ๑๖ ตัวชี้วัด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142844" y="1801190"/>
          <a:ext cx="8929719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1643074"/>
                <a:gridCol w="1357323"/>
                <a:gridCol w="15001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FFFF00"/>
                          </a:solidFill>
                        </a:rPr>
                        <a:t>มิติ</a:t>
                      </a:r>
                      <a:endParaRPr lang="th-TH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rgbClr val="FFFF00"/>
                          </a:solidFill>
                        </a:rPr>
                        <a:t>เป้าประสงค์</a:t>
                      </a:r>
                      <a:endParaRPr lang="th-TH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rgbClr val="FFFF00"/>
                          </a:solidFill>
                        </a:rPr>
                        <a:t>ตัวชี้วัด</a:t>
                      </a:r>
                      <a:endParaRPr lang="th-TH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rgbClr val="FFFF00"/>
                          </a:solidFill>
                        </a:rPr>
                        <a:t>น้ำหนัก</a:t>
                      </a:r>
                      <a:endParaRPr lang="th-TH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rgbClr val="0000FF"/>
                          </a:solidFill>
                        </a:rPr>
                        <a:t>ด้านประสิทธิผลตาม</a:t>
                      </a:r>
                      <a:r>
                        <a:rPr lang="th-TH" b="1" dirty="0" err="1" smtClean="0">
                          <a:solidFill>
                            <a:srgbClr val="0000FF"/>
                          </a:solidFill>
                        </a:rPr>
                        <a:t>พันธ</a:t>
                      </a:r>
                      <a:r>
                        <a:rPr lang="th-TH" b="1" dirty="0" smtClean="0">
                          <a:solidFill>
                            <a:srgbClr val="0000FF"/>
                          </a:solidFill>
                        </a:rPr>
                        <a:t>กิจ</a:t>
                      </a:r>
                      <a:endParaRPr lang="th-TH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๓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๕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๔๕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rgbClr val="0000FF"/>
                          </a:solidFill>
                        </a:rPr>
                        <a:t>ด้านด้านคุณภาพการให้บริการ</a:t>
                      </a:r>
                      <a:endParaRPr lang="th-TH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๒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๒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๑๐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rgbClr val="0000FF"/>
                          </a:solidFill>
                        </a:rPr>
                        <a:t>ด้านประสิทธิภาพของการปฏิบัติราชการ</a:t>
                      </a:r>
                      <a:endParaRPr lang="th-TH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๔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๖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๑๙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rgbClr val="0000FF"/>
                          </a:solidFill>
                        </a:rPr>
                        <a:t>ด้านการพัฒนาองค์กร</a:t>
                      </a:r>
                      <a:endParaRPr lang="th-TH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๓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๓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0000FF"/>
                          </a:solidFill>
                        </a:rPr>
                        <a:t>๑๑</a:t>
                      </a:r>
                      <a:endParaRPr lang="th-TH" sz="32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rgbClr val="FFFF00"/>
                          </a:solidFill>
                        </a:rPr>
                        <a:t>รวม</a:t>
                      </a:r>
                      <a:endParaRPr lang="th-TH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FFFF00"/>
                          </a:solidFill>
                        </a:rPr>
                        <a:t>๑๒</a:t>
                      </a:r>
                      <a:endParaRPr lang="th-TH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FFFF00"/>
                          </a:solidFill>
                        </a:rPr>
                        <a:t>๑๖</a:t>
                      </a:r>
                      <a:endParaRPr lang="th-TH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rgbClr val="FFFF00"/>
                          </a:solidFill>
                        </a:rPr>
                        <a:t>๘๕</a:t>
                      </a:r>
                      <a:endParaRPr lang="th-TH" sz="32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๑ ด้านประสิทธิผลตาม</a:t>
            </a:r>
            <a:r>
              <a:rPr lang="th-TH" sz="4400" b="1" dirty="0" err="1" smtClean="0">
                <a:latin typeface="Arial" pitchFamily="34" charset="0"/>
              </a:rPr>
              <a:t>พันธ</a:t>
            </a:r>
            <a:r>
              <a:rPr lang="th-TH" sz="4400" b="1" dirty="0" smtClean="0">
                <a:latin typeface="Arial" pitchFamily="34" charset="0"/>
              </a:rPr>
              <a:t>กิจ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71612"/>
          <a:ext cx="9144018" cy="2392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4"/>
                <a:gridCol w="1000133"/>
                <a:gridCol w="685801"/>
                <a:gridCol w="685801"/>
                <a:gridCol w="685801"/>
                <a:gridCol w="685801"/>
                <a:gridCol w="685801"/>
              </a:tblGrid>
              <a:tr h="488206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8820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1356303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-๑ มีปริมาณน้ำเก็บกักและพื้นที่ชลประทานเพิ่มขึ้น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๐๒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จำนวนพื้นที่ชลประทานที่เพิ่มขึ้น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เป้าหมายรวม ๕,๐๐๐ ไร่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๔๐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๗๐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4000504"/>
            <a:ext cx="9144000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สถานีสูบน้ำด้วยไฟฟ้าพร้อมระบบส่งน้ำ บ้านขอนแดง พื้นที่ชลประทาน ๕,๐๐๐ ไร่</a:t>
            </a:r>
            <a:endParaRPr lang="th-TH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240" y="4832347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ฝงส.ชป.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4832347"/>
            <a:ext cx="5596298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pPr algn="ctr"/>
            <a:r>
              <a:rPr lang="th-TH" b="1" dirty="0" smtClean="0"/>
              <a:t>ผู้รับผิดชอบร่วม บท.,</a:t>
            </a:r>
            <a:r>
              <a:rPr lang="th-TH" b="1" dirty="0" err="1" smtClean="0"/>
              <a:t>ฝจน.</a:t>
            </a:r>
            <a:r>
              <a:rPr lang="th-TH" b="1" dirty="0" smtClean="0"/>
              <a:t>,</a:t>
            </a:r>
            <a:r>
              <a:rPr lang="th-TH" b="1" dirty="0" err="1" smtClean="0"/>
              <a:t>ฝสน.</a:t>
            </a:r>
            <a:r>
              <a:rPr lang="th-TH" b="1" dirty="0" smtClean="0"/>
              <a:t>,</a:t>
            </a:r>
            <a:r>
              <a:rPr lang="th-TH" b="1" dirty="0" err="1" smtClean="0"/>
              <a:t>ฝชก.</a:t>
            </a:r>
            <a:r>
              <a:rPr lang="th-TH" b="1" dirty="0" smtClean="0"/>
              <a:t>,</a:t>
            </a:r>
            <a:r>
              <a:rPr lang="th-TH" b="1" dirty="0" err="1" smtClean="0"/>
              <a:t>ฝสบ.</a:t>
            </a:r>
            <a:r>
              <a:rPr lang="th-TH" b="1" dirty="0" smtClean="0"/>
              <a:t>๔</a:t>
            </a:r>
            <a:endParaRPr lang="th-TH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4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๑ ด้านประสิทธิผลตาม</a:t>
            </a:r>
            <a:r>
              <a:rPr lang="th-TH" sz="4400" b="1" dirty="0" err="1" smtClean="0">
                <a:latin typeface="Arial" pitchFamily="34" charset="0"/>
              </a:rPr>
              <a:t>พันธ</a:t>
            </a:r>
            <a:r>
              <a:rPr lang="th-TH" sz="4400" b="1" dirty="0" smtClean="0">
                <a:latin typeface="Arial" pitchFamily="34" charset="0"/>
              </a:rPr>
              <a:t>กิจ (ต่อ)  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643050"/>
          <a:ext cx="9144018" cy="307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4"/>
                <a:gridCol w="1000133"/>
                <a:gridCol w="685801"/>
                <a:gridCol w="685801"/>
                <a:gridCol w="685801"/>
                <a:gridCol w="685801"/>
                <a:gridCol w="685801"/>
              </a:tblGrid>
              <a:tr h="488206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เป้าประสงค์</a:t>
                      </a: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ตัวชี้วัด</a:t>
                      </a: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น้ำหนัก</a:t>
                      </a: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เป้าหมาย/เกณฑ์การให้คะแนน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8820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๑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๒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๓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๔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๕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096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สชป</a:t>
                      </a:r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-๑ มีปริมาณน้ำเก็บกักและพื้นที่ชลประทานเพิ่มขึ้น</a:t>
                      </a:r>
                    </a:p>
                    <a:p>
                      <a:pPr marL="0" algn="ctr" defTabSz="914400" rtl="0" eaLnBrk="1" latinLnBrk="0" hangingPunct="1"/>
                      <a:endParaRPr lang="th-TH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ชป</a:t>
                      </a:r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๐๓</a:t>
                      </a: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จำนวนแหล่งน้ำเพื่อชุมชนที่เพิ่มขึ้น (แห่ง)</a:t>
                      </a:r>
                    </a:p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เป้าหมายรวม ๑ แห่ง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๑๐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๕๐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๗๕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๑๐๐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๑๐๐</a:t>
                      </a:r>
                    </a:p>
                    <a:p>
                      <a:pPr marL="0" algn="ctr" defTabSz="914400" rtl="0" eaLnBrk="1" latinLnBrk="0" hangingPunct="1"/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เสร็จก่อน ๑๕ </a:t>
                      </a:r>
                      <a:r>
                        <a:rPr lang="th-TH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กย.</a:t>
                      </a:r>
                      <a:endParaRPr lang="th-TH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๑๐๐เสร็จก่อน ๑ </a:t>
                      </a:r>
                      <a:r>
                        <a:rPr lang="th-TH" sz="2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กย.</a:t>
                      </a:r>
                      <a:endParaRPr lang="th-TH" sz="2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4760909"/>
            <a:ext cx="9144000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สถานีสูบน้ำด้วยไฟฟ้าพร้อมระบบส่งน้ำ บ้านขอนแดง จำนวน ๑ แห่ง</a:t>
            </a:r>
            <a:endParaRPr lang="th-TH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240" y="5403851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ฝงส.ชป.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00430" y="5403851"/>
            <a:ext cx="5596298" cy="954107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pPr algn="ctr"/>
            <a:r>
              <a:rPr lang="th-TH" b="1" dirty="0" smtClean="0"/>
              <a:t>ผู้รับผิดชอบร่วม บท.,</a:t>
            </a:r>
            <a:r>
              <a:rPr lang="th-TH" b="1" dirty="0" err="1" smtClean="0"/>
              <a:t>ฝจน.</a:t>
            </a:r>
            <a:r>
              <a:rPr lang="th-TH" b="1" dirty="0" smtClean="0"/>
              <a:t>,</a:t>
            </a:r>
            <a:r>
              <a:rPr lang="th-TH" b="1" dirty="0" err="1" smtClean="0"/>
              <a:t>ฝสน.</a:t>
            </a:r>
            <a:r>
              <a:rPr lang="th-TH" b="1" dirty="0" smtClean="0"/>
              <a:t>,</a:t>
            </a:r>
            <a:r>
              <a:rPr lang="th-TH" b="1" dirty="0" err="1" smtClean="0"/>
              <a:t>ฝชก.</a:t>
            </a:r>
            <a:r>
              <a:rPr lang="th-TH" b="1" dirty="0" smtClean="0"/>
              <a:t>,</a:t>
            </a:r>
            <a:r>
              <a:rPr lang="th-TH" b="1" dirty="0" err="1" smtClean="0"/>
              <a:t>ฝสบ.</a:t>
            </a:r>
            <a:r>
              <a:rPr lang="th-TH" b="1" dirty="0" smtClean="0"/>
              <a:t>๔</a:t>
            </a:r>
            <a:endParaRPr lang="th-TH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๑ ด้านประสิทธิผลตาม</a:t>
            </a:r>
            <a:r>
              <a:rPr lang="th-TH" sz="4400" b="1" dirty="0" err="1" smtClean="0">
                <a:latin typeface="Arial" pitchFamily="34" charset="0"/>
              </a:rPr>
              <a:t>พันธ</a:t>
            </a:r>
            <a:r>
              <a:rPr lang="th-TH" sz="4400" b="1" dirty="0" smtClean="0">
                <a:latin typeface="Arial" pitchFamily="34" charset="0"/>
              </a:rPr>
              <a:t>กิจ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6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-๒ ทุกภาคส่วนได้รับน้ำอย่างทั่วถึงและเป็นธรรม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๐๔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จำนวนพื้นที่บริหารจัดการน้ำในเขตชลประทาน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เป้าหมาย</a:t>
                      </a:r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</a:rPr>
                        <a:t> ๑๙,๑๔๖ 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ไร่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th-TH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๐.๙๐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th-TH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๐.๙๕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๑.๐๕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๑.๑๐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8678" y="4760909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ฝจน.ชป.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71868" y="4428848"/>
            <a:ext cx="5286412" cy="2000548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พื้นที่   </a:t>
            </a:r>
            <a:r>
              <a:rPr lang="th-TH" sz="3200" b="1" dirty="0" smtClean="0"/>
              <a:t>๔,๗๖๔</a:t>
            </a:r>
            <a:r>
              <a:rPr lang="th-TH" b="1" dirty="0" smtClean="0"/>
              <a:t>  ไร่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๒ พื้นที่   </a:t>
            </a:r>
            <a:r>
              <a:rPr lang="th-TH" sz="3200" b="1" dirty="0" smtClean="0"/>
              <a:t>๘,๗๕๐</a:t>
            </a:r>
            <a:r>
              <a:rPr lang="th-TH" b="1" dirty="0" smtClean="0"/>
              <a:t>  ไร่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๓ พื้นที่   </a:t>
            </a:r>
            <a:r>
              <a:rPr lang="th-TH" sz="3200" b="1" dirty="0" smtClean="0"/>
              <a:t>๕,๖๓๒</a:t>
            </a:r>
            <a:r>
              <a:rPr lang="th-TH" b="1" dirty="0" smtClean="0"/>
              <a:t>   ไร่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๑ ด้านประสิทธิผลตาม</a:t>
            </a:r>
            <a:r>
              <a:rPr lang="th-TH" sz="4400" b="1" dirty="0" err="1" smtClean="0">
                <a:latin typeface="Arial" pitchFamily="34" charset="0"/>
              </a:rPr>
              <a:t>พันธ</a:t>
            </a:r>
            <a:r>
              <a:rPr lang="th-TH" sz="4400" b="1" dirty="0" smtClean="0">
                <a:latin typeface="Arial" pitchFamily="34" charset="0"/>
              </a:rPr>
              <a:t>กิจ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3067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446128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43753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2070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-๒ ทุกภาคส่วนได้รับน้ำอย่างทั่วถึงและเป็นธรรม</a:t>
                      </a:r>
                    </a:p>
                    <a:p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๐๕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ปริมาณน้ำที่จัดสรรให้ทั้งในภาคอุปโภคและภาค อุตสาหกรรมที่เป็นรายได้ค่าชลประทาน  เป้าหมาย </a:t>
                      </a:r>
                      <a:r>
                        <a:rPr lang="th-TH" sz="2800" b="1" baseline="0" dirty="0" smtClean="0">
                          <a:solidFill>
                            <a:schemeClr val="bg1"/>
                          </a:solidFill>
                        </a:rPr>
                        <a:t>๓,๗๐๘,๒๓๐.๕๐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บาท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th-TH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๐.๙๐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endParaRPr lang="th-TH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๐.๙๕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๑.๐๕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หมาย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๑.๑๐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438" y="4830087"/>
            <a:ext cx="2071670" cy="1384995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ฝจน.ชป.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5984" y="4830087"/>
            <a:ext cx="6786578" cy="1384995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ค่าชลประทาน    ๑๒๐,๐๐๐.๐๐ บาท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๓ ค่าชลประทาน ๓,๕๘๘,๒๓๐.๕๐ บาท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๑ ด้านประสิทธิผลตาม</a:t>
            </a:r>
            <a:r>
              <a:rPr lang="th-TH" sz="4400" b="1" dirty="0" err="1" smtClean="0">
                <a:latin typeface="Arial" pitchFamily="34" charset="0"/>
              </a:rPr>
              <a:t>พันธ</a:t>
            </a:r>
            <a:r>
              <a:rPr lang="th-TH" sz="4400" b="1" dirty="0" smtClean="0">
                <a:latin typeface="Arial" pitchFamily="34" charset="0"/>
              </a:rPr>
              <a:t>กิจ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6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-๓ ความสูญเสียที่ลดลงอันเนื่องมาจากภัยอันเกิดจากน้ำ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๐๖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ร้อยละของพื้นที่ความเสียหายของพืชเศรษฐกิจในเขตชลประทานจากอุทกภัยและภัยแล้ง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๐.๒๔๕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๐.๑๙๕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๐.๑๔๕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๐.๐๙๕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๐.๐๔๕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240" y="4786322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ฝจน.ชป.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643306" y="4428848"/>
            <a:ext cx="5286412" cy="2000548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พื้นที่   </a:t>
            </a:r>
            <a:r>
              <a:rPr lang="th-TH" sz="3200" b="1" dirty="0" smtClean="0"/>
              <a:t>๔,๗๖๔</a:t>
            </a:r>
            <a:r>
              <a:rPr lang="th-TH" b="1" dirty="0" smtClean="0"/>
              <a:t>  ไร่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๒ พื้นที่   </a:t>
            </a:r>
            <a:r>
              <a:rPr lang="th-TH" sz="3200" b="1" dirty="0" smtClean="0"/>
              <a:t>๘,๗๕๐</a:t>
            </a:r>
            <a:r>
              <a:rPr lang="th-TH" b="1" dirty="0" smtClean="0"/>
              <a:t>  ไร่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๓ พื้นที่   </a:t>
            </a:r>
            <a:r>
              <a:rPr lang="th-TH" sz="3200" b="1" dirty="0" smtClean="0"/>
              <a:t>๕,๖๓๒</a:t>
            </a:r>
            <a:r>
              <a:rPr lang="th-TH" b="1" dirty="0" smtClean="0"/>
              <a:t>   ไร่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๒ ด้านคุณภาพการให้บริการ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6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-๔ อาคารชลประทานอยู่ในสภาพพร้อมใช้งาน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๐๗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ร้อยละของอาคารชลประทานที่อยู่ในสภาพพร้อมใช้งาน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เป้าหมาย ๑,๔๙๕  แห่ง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1554" y="4857760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ฝปค.ชป.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43306" y="4357694"/>
            <a:ext cx="5214974" cy="2246769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ฝวศ.คป.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๑ จำนวน   ๒๕๙  แห่ง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๒ จำนวน   ๗๗๐  แห่ง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๓ จำนวน   ๓๕๙  แห่ง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๔ จำนวน   ๑๐๗  แห่ง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2"/>
          <p:cNvGrpSpPr/>
          <p:nvPr/>
        </p:nvGrpSpPr>
        <p:grpSpPr>
          <a:xfrm>
            <a:off x="0" y="-2233"/>
            <a:ext cx="9144001" cy="929334"/>
            <a:chOff x="0" y="-2233"/>
            <a:chExt cx="9144001" cy="92933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9144000" cy="827088"/>
              <a:chOff x="0" y="1006"/>
              <a:chExt cx="5760" cy="521"/>
            </a:xfrm>
          </p:grpSpPr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0" y="1006"/>
                <a:ext cx="5760" cy="52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h-TH" dirty="0">
                    <a:solidFill>
                      <a:srgbClr val="FF9900"/>
                    </a:solidFill>
                  </a:rPr>
                  <a:t>           </a:t>
                </a:r>
                <a:r>
                  <a:rPr lang="th-TH" sz="4800" b="1" dirty="0">
                    <a:solidFill>
                      <a:srgbClr val="FF9900"/>
                    </a:solidFill>
                    <a:cs typeface="JasmineUPC" pitchFamily="18" charset="-34"/>
                  </a:rPr>
                  <a:t>โครงการชลประทานเลย</a:t>
                </a:r>
              </a:p>
            </p:txBody>
          </p:sp>
          <p:pic>
            <p:nvPicPr>
              <p:cNvPr id="8" name="Picture 7" descr="km-v2">
                <a:hlinkClick r:id="rId2"/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1008"/>
                <a:ext cx="469" cy="480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6410325" y="345430"/>
              <a:ext cx="23669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กรมชลประทาน</a:t>
              </a:r>
            </a:p>
          </p:txBody>
        </p: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192838" y="-2233"/>
              <a:ext cx="2951163" cy="581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h-TH" sz="3200" b="1" dirty="0">
                  <a:solidFill>
                    <a:srgbClr val="FF9900"/>
                  </a:solidFill>
                  <a:cs typeface="JasmineUPC" pitchFamily="18" charset="-34"/>
                </a:rPr>
                <a:t>สำนักชลประทานที่ 5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785795"/>
            <a:ext cx="9144000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latin typeface="Arial" pitchFamily="34" charset="0"/>
              </a:rPr>
              <a:t>มิติที่ ๒ ด้านคุณภาพการให้บริการ (ต่อ)</a:t>
            </a:r>
            <a:endParaRPr lang="th-TH" sz="4400" b="1" dirty="0">
              <a:latin typeface="Arial" pitchFamily="34" charset="0"/>
            </a:endParaRPr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0" y="1546895"/>
          <a:ext cx="9144019" cy="26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6"/>
                <a:gridCol w="2714640"/>
                <a:gridCol w="1000138"/>
                <a:gridCol w="685801"/>
                <a:gridCol w="685801"/>
                <a:gridCol w="685801"/>
                <a:gridCol w="685801"/>
                <a:gridCol w="685801"/>
              </a:tblGrid>
              <a:tr h="508520"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เป้าประสงค์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ตัวชี้วัด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น้ำหนัก</a:t>
                      </a:r>
                      <a:endParaRPr lang="th-TH" dirty="0"/>
                    </a:p>
                  </a:txBody>
                  <a:tcPr marL="36000" marR="36000" marT="36000" marB="36000" anchor="ctr">
                    <a:solidFill>
                      <a:srgbClr val="0000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เป้าหมาย/เกณฑ์การให้คะแนน</a:t>
                      </a:r>
                      <a:endParaRPr lang="th-TH" dirty="0"/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๑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๒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๓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๔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b="1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>
                    <a:solidFill>
                      <a:srgbClr val="0000FF"/>
                    </a:solidFill>
                  </a:tcPr>
                </a:tc>
              </a:tr>
              <a:tr h="1600131"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สชป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-๖ คุณภาพน้ำได้เกณฑ์มาตรฐาน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err="1" smtClean="0">
                          <a:solidFill>
                            <a:schemeClr val="bg1"/>
                          </a:solidFill>
                        </a:rPr>
                        <a:t>ชป</a:t>
                      </a:r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๐๙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ร้อยละของอ่างเก็บน้ำและทางน้ำชลประทานที่คุณภาพน้ำได้เกณฑ์มาตรฐาน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  จำนวน ๑๒ แห่ง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๘๐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baseline="0" dirty="0" smtClean="0">
                          <a:solidFill>
                            <a:schemeClr val="bg1"/>
                          </a:solidFill>
                        </a:rPr>
                        <a:t>๘๕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๙๕</a:t>
                      </a:r>
                      <a:endParaRPr lang="th-TH" sz="32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bg1"/>
                          </a:solidFill>
                        </a:rPr>
                        <a:t>๑๐๐</a:t>
                      </a:r>
                      <a:endParaRPr lang="th-TH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18000" marR="0" marT="36000" marB="3600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4357694"/>
            <a:ext cx="3096000" cy="954107"/>
          </a:xfrm>
          <a:prstGeom prst="rect">
            <a:avLst/>
          </a:prstGeom>
          <a:solidFill>
            <a:srgbClr val="FA0CD8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/>
              <a:t>ผู้รับผิดชอบระดับสำนัก</a:t>
            </a:r>
          </a:p>
          <a:p>
            <a:pPr algn="ctr"/>
            <a:r>
              <a:rPr lang="th-TH" b="1" dirty="0" smtClean="0"/>
              <a:t>   </a:t>
            </a:r>
            <a:r>
              <a:rPr lang="th-TH" b="1" dirty="0" err="1" smtClean="0"/>
              <a:t>ฝปน.ชป.</a:t>
            </a:r>
            <a:r>
              <a:rPr lang="th-TH" b="1" dirty="0" smtClean="0"/>
              <a:t>๕</a:t>
            </a:r>
            <a:endParaRPr lang="th-T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86116" y="4357694"/>
            <a:ext cx="5596298" cy="1815882"/>
          </a:xfrm>
          <a:prstGeom prst="rect">
            <a:avLst/>
          </a:prstGeom>
          <a:solidFill>
            <a:srgbClr val="0066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ผู้รับผิดชอบระดับโครงการ   </a:t>
            </a:r>
            <a:r>
              <a:rPr lang="th-TH" b="1" dirty="0" err="1" smtClean="0"/>
              <a:t>ฝจน.คป.</a:t>
            </a:r>
            <a:r>
              <a:rPr lang="th-TH" b="1" dirty="0" smtClean="0"/>
              <a:t>เลย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1 จำนวน    ๕   แห่ง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2 จำนวน    ๕   แห่ง</a:t>
            </a:r>
          </a:p>
          <a:p>
            <a:r>
              <a:rPr lang="th-TH" b="1" dirty="0" smtClean="0"/>
              <a:t>ผู้รับผิดชอบร่วม </a:t>
            </a:r>
            <a:r>
              <a:rPr lang="th-TH" b="1" dirty="0" err="1" smtClean="0"/>
              <a:t>ฝสบ.</a:t>
            </a:r>
            <a:r>
              <a:rPr lang="th-TH" b="1" dirty="0" smtClean="0"/>
              <a:t>ที่ 3 จำนวน    ๒   แห่ง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1783</Words>
  <Application>Microsoft Office PowerPoint</Application>
  <PresentationFormat>นำเสนอทางหน้าจอ (4:3)</PresentationFormat>
  <Paragraphs>535</Paragraphs>
  <Slides>19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19</vt:i4>
      </vt:variant>
    </vt:vector>
  </HeadingPairs>
  <TitlesOfParts>
    <vt:vector size="20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KKD Windows 7 V.3</dc:creator>
  <cp:lastModifiedBy>KKD Windows 7 V.3</cp:lastModifiedBy>
  <cp:revision>32</cp:revision>
  <dcterms:created xsi:type="dcterms:W3CDTF">2013-03-29T07:25:38Z</dcterms:created>
  <dcterms:modified xsi:type="dcterms:W3CDTF">2013-04-01T08:27:05Z</dcterms:modified>
</cp:coreProperties>
</file>